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00"/>
    <a:srgbClr val="FF54A2"/>
    <a:srgbClr val="FFFFFF"/>
    <a:srgbClr val="CC0066"/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6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7030A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cat>
            <c:strRef>
              <c:f>Sheet1!$A$2:$A$7</c:f>
              <c:strCache>
                <c:ptCount val="5"/>
                <c:pt idx="0">
                  <c:v>1st Qtr</c:v>
                </c:pt>
                <c:pt idx="2">
                  <c:v>2nd Qtr</c:v>
                </c:pt>
                <c:pt idx="4">
                  <c:v>3rd Qtr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</cdr:x>
      <cdr:y>0</cdr:y>
    </cdr:from>
    <cdr:to>
      <cdr:x>1</cdr:x>
      <cdr:y>0.39515</cdr:y>
    </cdr:to>
    <cdr:sp macro="" textlink="">
      <cdr:nvSpPr>
        <cdr:cNvPr id="2" name="Oval 1"/>
        <cdr:cNvSpPr/>
      </cdr:nvSpPr>
      <cdr:spPr>
        <a:xfrm xmlns:a="http://schemas.openxmlformats.org/drawingml/2006/main">
          <a:off x="6501408" y="-1752600"/>
          <a:ext cx="1728192" cy="17281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016000" h="1016000"/>
          <a:bevelB w="889000" h="8890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9600" dirty="0" smtClean="0">
              <a:solidFill>
                <a:srgbClr val="FF0000"/>
              </a:solidFill>
              <a:latin typeface="Antique Olive" pitchFamily="34" charset="0"/>
            </a:rPr>
            <a:t>X</a:t>
          </a:r>
          <a:endParaRPr lang="en-ZA" sz="9600" dirty="0">
            <a:solidFill>
              <a:srgbClr val="FF0000"/>
            </a:solidFill>
            <a:latin typeface="Antique Olive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0.79</cdr:x>
      <cdr:y>0</cdr:y>
    </cdr:from>
    <cdr:to>
      <cdr:x>1</cdr:x>
      <cdr:y>0.39515</cdr:y>
    </cdr:to>
    <cdr:sp macro="" textlink="">
      <cdr:nvSpPr>
        <cdr:cNvPr id="2" name="Oval 1"/>
        <cdr:cNvSpPr/>
      </cdr:nvSpPr>
      <cdr:spPr>
        <a:xfrm xmlns:a="http://schemas.openxmlformats.org/drawingml/2006/main">
          <a:off x="6501408" y="-1752600"/>
          <a:ext cx="1728192" cy="17281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016000" h="1016000"/>
          <a:bevelB w="889000" h="8890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9600" dirty="0" smtClean="0">
              <a:solidFill>
                <a:srgbClr val="FF0000"/>
              </a:solidFill>
              <a:latin typeface="Antique Olive" pitchFamily="34" charset="0"/>
            </a:rPr>
            <a:t>X</a:t>
          </a:r>
          <a:endParaRPr lang="en-ZA" sz="9600" dirty="0">
            <a:solidFill>
              <a:srgbClr val="FF0000"/>
            </a:solidFill>
            <a:latin typeface="Antique Olive" pitchFamily="34" charset="0"/>
          </a:endParaRPr>
        </a:p>
      </cdr:txBody>
    </cdr:sp>
  </cdr:relSizeAnchor>
  <cdr:relSizeAnchor xmlns:cdr="http://schemas.openxmlformats.org/drawingml/2006/chartDrawing">
    <cdr:from>
      <cdr:x>0.57</cdr:x>
      <cdr:y>0.77845</cdr:y>
    </cdr:from>
    <cdr:to>
      <cdr:x>0.66625</cdr:x>
      <cdr:y>0.87723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4690864" y="3404592"/>
          <a:ext cx="792088" cy="432048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tx1"/>
          </a:solidFill>
          <a:headEnd type="none"/>
          <a:tailEnd type="stealth"/>
        </a:ln>
        <a:effectLst xmlns:a="http://schemas.openxmlformats.org/drawingml/2006/main">
          <a:outerShdw blurRad="50800" dist="50800" dir="5400000" algn="ctr" rotWithShape="0">
            <a:schemeClr val="bg1">
              <a:lumMod val="65000"/>
            </a:scheme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0.70125</cdr:x>
      <cdr:y>0.41464</cdr:y>
    </cdr:from>
    <cdr:to>
      <cdr:x>0.70125</cdr:x>
      <cdr:y>0.604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5770984" y="1813469"/>
          <a:ext cx="0" cy="828143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tx1"/>
          </a:solidFill>
          <a:headEnd type="none"/>
          <a:tailEnd type="stealth"/>
        </a:ln>
        <a:effectLst xmlns:a="http://schemas.openxmlformats.org/drawingml/2006/main">
          <a:outerShdw blurRad="50800" dist="50800" dir="5400000" algn="ctr" rotWithShape="0">
            <a:schemeClr val="bg1">
              <a:lumMod val="65000"/>
            </a:scheme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0.56125</cdr:x>
      <cdr:y>0.10341</cdr:y>
    </cdr:from>
    <cdr:to>
      <cdr:x>0.63125</cdr:x>
      <cdr:y>0.21866</cdr:y>
    </cdr:to>
    <cdr:cxnSp macro="">
      <cdr:nvCxnSpPr>
        <cdr:cNvPr id="7" name="Straight Connector 6"/>
        <cdr:cNvCxnSpPr/>
      </cdr:nvCxnSpPr>
      <cdr:spPr>
        <a:xfrm xmlns:a="http://schemas.openxmlformats.org/drawingml/2006/main" flipH="1" flipV="1">
          <a:off x="4618856" y="452265"/>
          <a:ext cx="576064" cy="504055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tx1"/>
          </a:solidFill>
          <a:headEnd type="none"/>
          <a:tailEnd type="stealth"/>
        </a:ln>
        <a:effectLst xmlns:a="http://schemas.openxmlformats.org/drawingml/2006/main">
          <a:outerShdw blurRad="50800" dist="50800" dir="5400000" algn="ctr" rotWithShape="0">
            <a:schemeClr val="bg1">
              <a:lumMod val="65000"/>
            </a:scheme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0.29875</cdr:x>
      <cdr:y>0.4016</cdr:y>
    </cdr:from>
    <cdr:to>
      <cdr:x>0.29875</cdr:x>
      <cdr:y>0.59095</cdr:y>
    </cdr:to>
    <cdr:cxnSp macro="">
      <cdr:nvCxnSpPr>
        <cdr:cNvPr id="9" name="Straight Connector 8"/>
        <cdr:cNvCxnSpPr/>
      </cdr:nvCxnSpPr>
      <cdr:spPr>
        <a:xfrm xmlns:a="http://schemas.openxmlformats.org/drawingml/2006/main" flipV="1">
          <a:off x="2458616" y="1756409"/>
          <a:ext cx="0" cy="828143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tx1"/>
          </a:solidFill>
          <a:headEnd type="none"/>
          <a:tailEnd type="stealth"/>
        </a:ln>
        <a:effectLst xmlns:a="http://schemas.openxmlformats.org/drawingml/2006/main">
          <a:outerShdw blurRad="50800" dist="50800" dir="5400000" algn="ctr" rotWithShape="0">
            <a:schemeClr val="bg1">
              <a:lumMod val="65000"/>
            </a:scheme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0.35125</cdr:x>
      <cdr:y>0.10341</cdr:y>
    </cdr:from>
    <cdr:to>
      <cdr:x>0.43875</cdr:x>
      <cdr:y>0.18371</cdr:y>
    </cdr:to>
    <cdr:cxnSp macro="">
      <cdr:nvCxnSpPr>
        <cdr:cNvPr id="10" name="Straight Connector 9"/>
        <cdr:cNvCxnSpPr/>
      </cdr:nvCxnSpPr>
      <cdr:spPr>
        <a:xfrm xmlns:a="http://schemas.openxmlformats.org/drawingml/2006/main" flipV="1">
          <a:off x="2890664" y="452264"/>
          <a:ext cx="720080" cy="351217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chemeClr val="tx1"/>
          </a:solidFill>
          <a:headEnd type="none"/>
          <a:tailEnd type="stealth"/>
        </a:ln>
        <a:effectLst xmlns:a="http://schemas.openxmlformats.org/drawingml/2006/main">
          <a:outerShdw blurRad="50800" dist="50800" dir="5400000" algn="ctr" rotWithShape="0">
            <a:schemeClr val="bg1">
              <a:lumMod val="65000"/>
            </a:scheme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0.79</cdr:x>
      <cdr:y>0</cdr:y>
    </cdr:from>
    <cdr:to>
      <cdr:x>1</cdr:x>
      <cdr:y>0.39515</cdr:y>
    </cdr:to>
    <cdr:sp macro="" textlink="">
      <cdr:nvSpPr>
        <cdr:cNvPr id="2" name="Oval 1"/>
        <cdr:cNvSpPr/>
      </cdr:nvSpPr>
      <cdr:spPr>
        <a:xfrm xmlns:a="http://schemas.openxmlformats.org/drawingml/2006/main">
          <a:off x="6501408" y="-1752600"/>
          <a:ext cx="1728192" cy="172819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016000" h="1016000"/>
          <a:bevelB w="889000" h="8890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9600" dirty="0">
              <a:solidFill>
                <a:srgbClr val="FF0000"/>
              </a:solidFill>
              <a:latin typeface="Antique Olive" pitchFamily="34" charset="0"/>
            </a:rPr>
            <a:t>+</a:t>
          </a:r>
          <a:endParaRPr lang="en-ZA" sz="9600" dirty="0">
            <a:solidFill>
              <a:srgbClr val="FF0000"/>
            </a:solidFill>
            <a:latin typeface="Antique Olive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B3E5907-6E91-432E-8C05-07D09ADCAF25}" type="datetimeFigureOut">
              <a:rPr lang="en-ZA" smtClean="0"/>
              <a:t>2015/07/06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3685CCA-16C1-45C7-BBCB-FD0DDCA195AB}" type="slidenum">
              <a:rPr lang="en-ZA" smtClean="0"/>
              <a:t>‹#›</a:t>
            </a:fld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</a:t>
            </a:r>
            <a:r>
              <a:rPr lang="en-US" dirty="0" err="1" smtClean="0"/>
              <a:t>Colours</a:t>
            </a:r>
            <a:endParaRPr lang="en-ZA" dirty="0"/>
          </a:p>
        </p:txBody>
      </p:sp>
      <p:sp>
        <p:nvSpPr>
          <p:cNvPr id="8" name="Oval 7"/>
          <p:cNvSpPr/>
          <p:nvPr/>
        </p:nvSpPr>
        <p:spPr>
          <a:xfrm>
            <a:off x="971600" y="3356992"/>
            <a:ext cx="1728192" cy="172819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Oval 8"/>
          <p:cNvSpPr/>
          <p:nvPr/>
        </p:nvSpPr>
        <p:spPr>
          <a:xfrm>
            <a:off x="3527884" y="3356992"/>
            <a:ext cx="1728192" cy="172819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6084168" y="3356992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6245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Black and White?</a:t>
            </a:r>
            <a:endParaRPr lang="en-ZA" dirty="0"/>
          </a:p>
        </p:txBody>
      </p:sp>
      <p:sp>
        <p:nvSpPr>
          <p:cNvPr id="4" name="Rectangle 3"/>
          <p:cNvSpPr/>
          <p:nvPr/>
        </p:nvSpPr>
        <p:spPr>
          <a:xfrm>
            <a:off x="683568" y="2708920"/>
            <a:ext cx="7704856" cy="1368152"/>
          </a:xfrm>
          <a:prstGeom prst="rect">
            <a:avLst/>
          </a:prstGeom>
          <a:gradFill>
            <a:gsLst>
              <a:gs pos="0">
                <a:srgbClr val="FF0000"/>
              </a:gs>
              <a:gs pos="15000">
                <a:srgbClr val="FFC000"/>
              </a:gs>
              <a:gs pos="32000">
                <a:srgbClr val="FFFF00"/>
              </a:gs>
              <a:gs pos="88000">
                <a:srgbClr val="7030A0"/>
              </a:gs>
              <a:gs pos="68000">
                <a:srgbClr val="0070C0"/>
              </a:gs>
              <a:gs pos="51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Oval 4"/>
          <p:cNvSpPr/>
          <p:nvPr/>
        </p:nvSpPr>
        <p:spPr>
          <a:xfrm>
            <a:off x="6660232" y="4221088"/>
            <a:ext cx="1728192" cy="1728192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rgbClr val="FF0000"/>
                </a:solidFill>
                <a:latin typeface="+mj-lt"/>
              </a:rPr>
              <a:t>?</a:t>
            </a:r>
          </a:p>
        </p:txBody>
      </p:sp>
      <p:sp>
        <p:nvSpPr>
          <p:cNvPr id="6" name="Oval 5"/>
          <p:cNvSpPr/>
          <p:nvPr/>
        </p:nvSpPr>
        <p:spPr>
          <a:xfrm>
            <a:off x="683568" y="4221088"/>
            <a:ext cx="1728192" cy="1728192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ZA" sz="96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3591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White Reflects, Black Absorbs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6660232" y="3063382"/>
            <a:ext cx="1728192" cy="1728192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3568" y="3063382"/>
            <a:ext cx="1728192" cy="1728192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96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83568" y="2631334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403648" y="2847358"/>
            <a:ext cx="1008112" cy="792088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660232" y="2631334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76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Mixing Black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6660232" y="4221088"/>
            <a:ext cx="1728192" cy="1728192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6660232" y="1772816"/>
            <a:ext cx="1728192" cy="1728192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9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3498732" y="5373216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830945" y="5373216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166519" y="5373216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834306" y="5373216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63158" y="5373216"/>
            <a:ext cx="576064" cy="576064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495371" y="5373216"/>
            <a:ext cx="576064" cy="576064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827584" y="5373216"/>
            <a:ext cx="576064" cy="576064"/>
          </a:xfrm>
          <a:prstGeom prst="ellipse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6913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Illusion of 3D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5534879" y="3356992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Oval 4"/>
          <p:cNvSpPr/>
          <p:nvPr/>
        </p:nvSpPr>
        <p:spPr>
          <a:xfrm>
            <a:off x="1547664" y="3356992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400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Illusion of 3D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5534879" y="3356992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Oval 4"/>
          <p:cNvSpPr/>
          <p:nvPr/>
        </p:nvSpPr>
        <p:spPr>
          <a:xfrm>
            <a:off x="1547664" y="3356992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6" name="Straight Connector 5"/>
          <p:cNvCxnSpPr/>
          <p:nvPr/>
        </p:nvCxnSpPr>
        <p:spPr>
          <a:xfrm>
            <a:off x="1531538" y="2780928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251618" y="2991374"/>
            <a:ext cx="1008112" cy="792088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31538" y="3140968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251618" y="3356992"/>
            <a:ext cx="1008112" cy="792088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31538" y="3573016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251618" y="3789040"/>
            <a:ext cx="1008112" cy="792088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678895" y="2789312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398975" y="2780928"/>
            <a:ext cx="504056" cy="1010918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678895" y="3149352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398975" y="3789040"/>
            <a:ext cx="1197361" cy="368424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78895" y="3581400"/>
            <a:ext cx="720080" cy="1008112"/>
          </a:xfrm>
          <a:prstGeom prst="line">
            <a:avLst/>
          </a:prstGeom>
          <a:ln w="57150">
            <a:solidFill>
              <a:srgbClr val="FFFF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98975" y="4589512"/>
            <a:ext cx="1197361" cy="495672"/>
          </a:xfrm>
          <a:prstGeom prst="line">
            <a:avLst/>
          </a:prstGeom>
          <a:ln w="57150">
            <a:solidFill>
              <a:srgbClr val="FF000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692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Base</a:t>
            </a:r>
            <a:r>
              <a:rPr lang="en-US" dirty="0" smtClean="0"/>
              <a:t>, Highlight and Shadow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3503645" y="3212976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3243454" y="2276872"/>
            <a:ext cx="2162224" cy="535498"/>
            <a:chOff x="250528" y="3068960"/>
            <a:chExt cx="8649888" cy="2142238"/>
          </a:xfrm>
        </p:grpSpPr>
        <p:sp>
          <p:nvSpPr>
            <p:cNvPr id="6" name="Rectangle 5"/>
            <p:cNvSpPr/>
            <p:nvPr/>
          </p:nvSpPr>
          <p:spPr>
            <a:xfrm>
              <a:off x="250528" y="3068960"/>
              <a:ext cx="864096" cy="214223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15616" y="3068960"/>
              <a:ext cx="864096" cy="214223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0704" y="3068960"/>
              <a:ext cx="864096" cy="214223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45792" y="3068960"/>
              <a:ext cx="864096" cy="21422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10880" y="3068960"/>
              <a:ext cx="864096" cy="214223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5968" y="3068960"/>
              <a:ext cx="864096" cy="21422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41056" y="3068960"/>
              <a:ext cx="864096" cy="21422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06144" y="3068960"/>
              <a:ext cx="864096" cy="21422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71232" y="3068960"/>
              <a:ext cx="864096" cy="21422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36320" y="3068960"/>
              <a:ext cx="864096" cy="214223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3" name="Oval 2"/>
          <p:cNvSpPr/>
          <p:nvPr/>
        </p:nvSpPr>
        <p:spPr>
          <a:xfrm>
            <a:off x="3856626" y="3933056"/>
            <a:ext cx="576064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Connector 16"/>
          <p:cNvCxnSpPr>
            <a:stCxn id="3" idx="0"/>
            <a:endCxn id="12" idx="2"/>
          </p:cNvCxnSpPr>
          <p:nvPr/>
        </p:nvCxnSpPr>
        <p:spPr>
          <a:xfrm flipV="1">
            <a:off x="4144658" y="2812370"/>
            <a:ext cx="288032" cy="1120686"/>
          </a:xfrm>
          <a:prstGeom prst="line">
            <a:avLst/>
          </a:prstGeom>
          <a:ln w="57150">
            <a:solidFill>
              <a:srgbClr val="00B05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79912" y="406778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3628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Base, Highlight and </a:t>
            </a:r>
            <a:r>
              <a:rPr lang="en-US" u="sng" dirty="0" smtClean="0"/>
              <a:t>Shadow</a:t>
            </a:r>
            <a:endParaRPr lang="en-ZA" u="sng" dirty="0"/>
          </a:p>
        </p:txBody>
      </p:sp>
      <p:sp>
        <p:nvSpPr>
          <p:cNvPr id="10" name="Oval 9"/>
          <p:cNvSpPr/>
          <p:nvPr/>
        </p:nvSpPr>
        <p:spPr>
          <a:xfrm>
            <a:off x="3503645" y="3212976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5672248" y="2677478"/>
            <a:ext cx="2162224" cy="535498"/>
            <a:chOff x="250528" y="3068960"/>
            <a:chExt cx="8649888" cy="2142238"/>
          </a:xfrm>
        </p:grpSpPr>
        <p:sp>
          <p:nvSpPr>
            <p:cNvPr id="6" name="Rectangle 5"/>
            <p:cNvSpPr/>
            <p:nvPr/>
          </p:nvSpPr>
          <p:spPr>
            <a:xfrm>
              <a:off x="250528" y="3068960"/>
              <a:ext cx="864096" cy="214223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15616" y="3068960"/>
              <a:ext cx="864096" cy="214223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0704" y="3068960"/>
              <a:ext cx="864096" cy="214223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45792" y="3068960"/>
              <a:ext cx="864096" cy="21422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10880" y="3068960"/>
              <a:ext cx="864096" cy="214223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5968" y="3068960"/>
              <a:ext cx="864096" cy="21422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41056" y="3068960"/>
              <a:ext cx="864096" cy="21422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06144" y="3068960"/>
              <a:ext cx="864096" cy="21422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71232" y="3068960"/>
              <a:ext cx="864096" cy="21422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36320" y="3068960"/>
              <a:ext cx="864096" cy="214223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3" name="Oval 2"/>
          <p:cNvSpPr/>
          <p:nvPr/>
        </p:nvSpPr>
        <p:spPr>
          <a:xfrm>
            <a:off x="4758530" y="3933056"/>
            <a:ext cx="576064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5250231" y="3128613"/>
            <a:ext cx="746264" cy="804443"/>
          </a:xfrm>
          <a:prstGeom prst="line">
            <a:avLst/>
          </a:prstGeom>
          <a:ln w="57150">
            <a:solidFill>
              <a:srgbClr val="00B05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849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Base, </a:t>
            </a:r>
            <a:r>
              <a:rPr lang="en-US" u="sng" dirty="0" smtClean="0"/>
              <a:t>Highlight</a:t>
            </a:r>
            <a:r>
              <a:rPr lang="en-US" dirty="0" smtClean="0"/>
              <a:t> and Shadow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3503645" y="3212976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2112075" y="2231842"/>
            <a:ext cx="2162224" cy="535498"/>
            <a:chOff x="250528" y="3068960"/>
            <a:chExt cx="8649888" cy="2142238"/>
          </a:xfrm>
        </p:grpSpPr>
        <p:sp>
          <p:nvSpPr>
            <p:cNvPr id="6" name="Rectangle 5"/>
            <p:cNvSpPr/>
            <p:nvPr/>
          </p:nvSpPr>
          <p:spPr>
            <a:xfrm>
              <a:off x="250528" y="3068960"/>
              <a:ext cx="864096" cy="214223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15616" y="3068960"/>
              <a:ext cx="864096" cy="2142238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0704" y="3068960"/>
              <a:ext cx="864096" cy="214223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845792" y="3068960"/>
              <a:ext cx="864096" cy="21422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10880" y="3068960"/>
              <a:ext cx="864096" cy="214223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575968" y="3068960"/>
              <a:ext cx="864096" cy="214223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41056" y="3068960"/>
              <a:ext cx="864096" cy="21422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306144" y="3068960"/>
              <a:ext cx="864096" cy="21422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171232" y="3068960"/>
              <a:ext cx="864096" cy="21422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36320" y="3068960"/>
              <a:ext cx="864096" cy="214223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3" name="Oval 2"/>
          <p:cNvSpPr/>
          <p:nvPr/>
        </p:nvSpPr>
        <p:spPr>
          <a:xfrm>
            <a:off x="3923928" y="3395025"/>
            <a:ext cx="576064" cy="57606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17" name="Straight Connector 16"/>
          <p:cNvCxnSpPr>
            <a:stCxn id="3" idx="1"/>
            <a:endCxn id="14" idx="2"/>
          </p:cNvCxnSpPr>
          <p:nvPr/>
        </p:nvCxnSpPr>
        <p:spPr>
          <a:xfrm flipH="1" flipV="1">
            <a:off x="3733805" y="2767340"/>
            <a:ext cx="274486" cy="712048"/>
          </a:xfrm>
          <a:prstGeom prst="line">
            <a:avLst/>
          </a:prstGeom>
          <a:ln w="57150">
            <a:solidFill>
              <a:srgbClr val="00B050"/>
            </a:solidFill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145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Mixing our </a:t>
            </a:r>
            <a:r>
              <a:rPr lang="en-US" dirty="0" err="1" smtClean="0"/>
              <a:t>colours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927126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6948264" y="3140968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4139952" y="4144821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802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Mixing our </a:t>
            </a:r>
            <a:r>
              <a:rPr lang="en-US" dirty="0" err="1" smtClean="0"/>
              <a:t>colours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61933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4283968" y="4144821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8069698" y="5928185"/>
            <a:ext cx="576064" cy="576064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Oval 7"/>
          <p:cNvSpPr/>
          <p:nvPr/>
        </p:nvSpPr>
        <p:spPr>
          <a:xfrm>
            <a:off x="8069698" y="5237719"/>
            <a:ext cx="576064" cy="576064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8069698" y="4547254"/>
            <a:ext cx="576064" cy="576064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8069698" y="3856789"/>
            <a:ext cx="576064" cy="576064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340691" y="5928185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340691" y="5237719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7340691" y="4547254"/>
            <a:ext cx="576064" cy="576064"/>
          </a:xfrm>
          <a:prstGeom prst="ellipse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600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08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 can use these to mix any </a:t>
            </a:r>
            <a:r>
              <a:rPr lang="en-US" dirty="0" err="1" smtClean="0"/>
              <a:t>colour</a:t>
            </a:r>
            <a:endParaRPr lang="en-ZA" dirty="0"/>
          </a:p>
        </p:txBody>
      </p:sp>
      <p:sp>
        <p:nvSpPr>
          <p:cNvPr id="2" name="Rectangle 1"/>
          <p:cNvSpPr/>
          <p:nvPr/>
        </p:nvSpPr>
        <p:spPr>
          <a:xfrm>
            <a:off x="683568" y="3212976"/>
            <a:ext cx="7704856" cy="1368152"/>
          </a:xfrm>
          <a:prstGeom prst="rect">
            <a:avLst/>
          </a:prstGeom>
          <a:gradFill>
            <a:gsLst>
              <a:gs pos="0">
                <a:srgbClr val="FF0000"/>
              </a:gs>
              <a:gs pos="15000">
                <a:srgbClr val="FFC000"/>
              </a:gs>
              <a:gs pos="32000">
                <a:srgbClr val="FFFF00"/>
              </a:gs>
              <a:gs pos="88000">
                <a:srgbClr val="7030A0"/>
              </a:gs>
              <a:gs pos="68000">
                <a:srgbClr val="0070C0"/>
              </a:gs>
              <a:gs pos="51000">
                <a:srgbClr val="00B05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9615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Mixing our </a:t>
            </a:r>
            <a:r>
              <a:rPr lang="en-US" dirty="0" err="1" smtClean="0"/>
              <a:t>colours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357025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4572000" y="4293096"/>
            <a:ext cx="1152128" cy="1152128"/>
          </a:xfrm>
          <a:prstGeom prst="ellipse">
            <a:avLst/>
          </a:prstGeom>
          <a:solidFill>
            <a:srgbClr val="CC0066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4860032" y="4077072"/>
            <a:ext cx="576064" cy="576064"/>
          </a:xfrm>
          <a:prstGeom prst="ellipse">
            <a:avLst/>
          </a:prstGeom>
          <a:solidFill>
            <a:srgbClr val="FFFFFF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5292080" y="4797152"/>
            <a:ext cx="576064" cy="576064"/>
          </a:xfrm>
          <a:prstGeom prst="ellipse">
            <a:avLst/>
          </a:prstGeom>
          <a:solidFill>
            <a:srgbClr val="FF00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4427984" y="4797152"/>
            <a:ext cx="576064" cy="576064"/>
          </a:xfrm>
          <a:prstGeom prst="ellipse">
            <a:avLst/>
          </a:prstGeom>
          <a:solidFill>
            <a:srgbClr val="7030A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3" name="TextBox 2"/>
          <p:cNvSpPr txBox="1"/>
          <p:nvPr/>
        </p:nvSpPr>
        <p:spPr>
          <a:xfrm>
            <a:off x="4139952" y="4900518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Darken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98924" y="4180438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Lighten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21163" y="4900518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Brighten</a:t>
            </a:r>
            <a:endParaRPr lang="en-Z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58916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28770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3707904" y="3501008"/>
            <a:ext cx="1944216" cy="936104"/>
          </a:xfrm>
          <a:prstGeom prst="line">
            <a:avLst/>
          </a:prstGeom>
          <a:ln w="57150">
            <a:solidFill>
              <a:schemeClr val="tx1"/>
            </a:solidFill>
            <a:headEnd type="stealth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2484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14398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9" name="Straight Connector 8"/>
          <p:cNvCxnSpPr/>
          <p:nvPr/>
        </p:nvCxnSpPr>
        <p:spPr>
          <a:xfrm>
            <a:off x="3707904" y="3501008"/>
            <a:ext cx="1944216" cy="936104"/>
          </a:xfrm>
          <a:prstGeom prst="line">
            <a:avLst/>
          </a:prstGeom>
          <a:ln w="57150">
            <a:solidFill>
              <a:schemeClr val="tx1"/>
            </a:solidFill>
            <a:headEnd type="stealth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45631" y="2996952"/>
            <a:ext cx="40504" cy="1944216"/>
          </a:xfrm>
          <a:prstGeom prst="line">
            <a:avLst/>
          </a:prstGeom>
          <a:ln w="57150">
            <a:solidFill>
              <a:schemeClr val="tx1"/>
            </a:solidFill>
            <a:headEnd type="stealth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860304" y="3356992"/>
            <a:ext cx="1575792" cy="1080120"/>
          </a:xfrm>
          <a:prstGeom prst="line">
            <a:avLst/>
          </a:prstGeom>
          <a:ln w="57150">
            <a:solidFill>
              <a:schemeClr val="tx1"/>
            </a:solidFill>
            <a:headEnd type="stealth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608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Shadows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9228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3779912" y="3132145"/>
            <a:ext cx="1520991" cy="1520991"/>
          </a:xfrm>
          <a:prstGeom prst="ellipse">
            <a:avLst/>
          </a:prstGeom>
          <a:solidFill>
            <a:schemeClr val="tx1"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30854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Highlights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53267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3779912" y="3132145"/>
            <a:ext cx="1520991" cy="1520991"/>
          </a:xfrm>
          <a:prstGeom prst="ellipse">
            <a:avLst/>
          </a:prstGeom>
          <a:solidFill>
            <a:schemeClr val="bg1"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4955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6103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Highlights</a:t>
            </a:r>
            <a:endParaRPr lang="en-ZA" dirty="0"/>
          </a:p>
        </p:txBody>
      </p:sp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0" name="Oval 9"/>
          <p:cNvSpPr/>
          <p:nvPr/>
        </p:nvSpPr>
        <p:spPr>
          <a:xfrm>
            <a:off x="3779912" y="3132145"/>
            <a:ext cx="1520991" cy="1520991"/>
          </a:xfrm>
          <a:prstGeom prst="ellipse">
            <a:avLst/>
          </a:prstGeom>
          <a:solidFill>
            <a:schemeClr val="bg1"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3473878" y="5292993"/>
            <a:ext cx="612068" cy="385699"/>
          </a:xfrm>
          <a:prstGeom prst="line">
            <a:avLst/>
          </a:prstGeom>
          <a:ln w="57150">
            <a:solidFill>
              <a:schemeClr val="tx1"/>
            </a:solidFill>
            <a:headEnd type="none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23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Highlights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511702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539552" y="1980017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4860032" y="5249485"/>
            <a:ext cx="576064" cy="576064"/>
          </a:xfrm>
          <a:prstGeom prst="ellipse">
            <a:avLst/>
          </a:prstGeom>
          <a:solidFill>
            <a:srgbClr val="FF00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3735438" y="5290357"/>
            <a:ext cx="576064" cy="576064"/>
          </a:xfrm>
          <a:prstGeom prst="ellipse">
            <a:avLst/>
          </a:prstGeom>
          <a:solidFill>
            <a:srgbClr val="0070C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Oval 7"/>
          <p:cNvSpPr/>
          <p:nvPr/>
        </p:nvSpPr>
        <p:spPr>
          <a:xfrm>
            <a:off x="2531958" y="3933056"/>
            <a:ext cx="576064" cy="576064"/>
          </a:xfrm>
          <a:prstGeom prst="ellipse">
            <a:avLst/>
          </a:prstGeom>
          <a:solidFill>
            <a:srgbClr val="00B05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Oval 8"/>
          <p:cNvSpPr/>
          <p:nvPr/>
        </p:nvSpPr>
        <p:spPr>
          <a:xfrm>
            <a:off x="3166947" y="2268049"/>
            <a:ext cx="576064" cy="576064"/>
          </a:xfrm>
          <a:prstGeom prst="ellipse">
            <a:avLst/>
          </a:prstGeom>
          <a:solidFill>
            <a:srgbClr val="FFFF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Oval 10"/>
          <p:cNvSpPr/>
          <p:nvPr/>
        </p:nvSpPr>
        <p:spPr>
          <a:xfrm>
            <a:off x="6012160" y="3933056"/>
            <a:ext cx="576064" cy="576064"/>
          </a:xfrm>
          <a:prstGeom prst="ellipse">
            <a:avLst/>
          </a:prstGeom>
          <a:solidFill>
            <a:srgbClr val="FFC0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5364088" y="2276872"/>
            <a:ext cx="576064" cy="576064"/>
          </a:xfrm>
          <a:prstGeom prst="ellipse">
            <a:avLst/>
          </a:prstGeom>
          <a:solidFill>
            <a:srgbClr val="FFFF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4283968" y="1908955"/>
            <a:ext cx="576064" cy="576064"/>
          </a:xfrm>
          <a:prstGeom prst="ellipse">
            <a:avLst/>
          </a:prstGeom>
          <a:solidFill>
            <a:schemeClr val="bg1"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863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Base, Highlight and Shadow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62619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425961" y="1736541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Oval 5"/>
          <p:cNvSpPr/>
          <p:nvPr/>
        </p:nvSpPr>
        <p:spPr>
          <a:xfrm>
            <a:off x="4860032" y="5249485"/>
            <a:ext cx="576064" cy="576064"/>
          </a:xfrm>
          <a:prstGeom prst="ellipse">
            <a:avLst/>
          </a:prstGeom>
          <a:solidFill>
            <a:srgbClr val="FF00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Oval 6"/>
          <p:cNvSpPr/>
          <p:nvPr/>
        </p:nvSpPr>
        <p:spPr>
          <a:xfrm>
            <a:off x="3735438" y="5290357"/>
            <a:ext cx="576064" cy="576064"/>
          </a:xfrm>
          <a:prstGeom prst="ellipse">
            <a:avLst/>
          </a:prstGeom>
          <a:solidFill>
            <a:srgbClr val="0070C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Oval 7"/>
          <p:cNvSpPr/>
          <p:nvPr/>
        </p:nvSpPr>
        <p:spPr>
          <a:xfrm>
            <a:off x="2531958" y="3933056"/>
            <a:ext cx="576064" cy="576064"/>
          </a:xfrm>
          <a:prstGeom prst="ellipse">
            <a:avLst/>
          </a:prstGeom>
          <a:solidFill>
            <a:srgbClr val="00B05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Oval 8"/>
          <p:cNvSpPr/>
          <p:nvPr/>
        </p:nvSpPr>
        <p:spPr>
          <a:xfrm>
            <a:off x="3166947" y="2268049"/>
            <a:ext cx="576064" cy="576064"/>
          </a:xfrm>
          <a:prstGeom prst="ellipse">
            <a:avLst/>
          </a:prstGeom>
          <a:solidFill>
            <a:srgbClr val="FFFF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Oval 10"/>
          <p:cNvSpPr/>
          <p:nvPr/>
        </p:nvSpPr>
        <p:spPr>
          <a:xfrm>
            <a:off x="6012160" y="3933056"/>
            <a:ext cx="576064" cy="576064"/>
          </a:xfrm>
          <a:prstGeom prst="ellipse">
            <a:avLst/>
          </a:prstGeom>
          <a:solidFill>
            <a:srgbClr val="FFC0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Oval 11"/>
          <p:cNvSpPr/>
          <p:nvPr/>
        </p:nvSpPr>
        <p:spPr>
          <a:xfrm>
            <a:off x="5364088" y="2276872"/>
            <a:ext cx="576064" cy="576064"/>
          </a:xfrm>
          <a:prstGeom prst="ellipse">
            <a:avLst/>
          </a:prstGeom>
          <a:solidFill>
            <a:srgbClr val="FFFF00">
              <a:alpha val="60000"/>
            </a:srgb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Oval 13"/>
          <p:cNvSpPr/>
          <p:nvPr/>
        </p:nvSpPr>
        <p:spPr>
          <a:xfrm>
            <a:off x="4283968" y="1908955"/>
            <a:ext cx="576064" cy="576064"/>
          </a:xfrm>
          <a:prstGeom prst="ellipse">
            <a:avLst/>
          </a:prstGeom>
          <a:solidFill>
            <a:schemeClr val="bg1"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bg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788024" y="3933056"/>
            <a:ext cx="576064" cy="576064"/>
          </a:xfrm>
          <a:prstGeom prst="ellipse">
            <a:avLst/>
          </a:prstGeom>
          <a:solidFill>
            <a:schemeClr val="accent3">
              <a:lumMod val="50000"/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Oval 14"/>
          <p:cNvSpPr/>
          <p:nvPr/>
        </p:nvSpPr>
        <p:spPr>
          <a:xfrm>
            <a:off x="3779912" y="3933056"/>
            <a:ext cx="576064" cy="576064"/>
          </a:xfrm>
          <a:prstGeom prst="ellipse">
            <a:avLst/>
          </a:prstGeom>
          <a:solidFill>
            <a:schemeClr val="accent5">
              <a:lumMod val="50000"/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Oval 15"/>
          <p:cNvSpPr/>
          <p:nvPr/>
        </p:nvSpPr>
        <p:spPr>
          <a:xfrm>
            <a:off x="4783780" y="3356992"/>
            <a:ext cx="576064" cy="576064"/>
          </a:xfrm>
          <a:prstGeom prst="ellipse">
            <a:avLst/>
          </a:prstGeom>
          <a:solidFill>
            <a:schemeClr val="accent1">
              <a:lumMod val="50000"/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Oval 16"/>
          <p:cNvSpPr/>
          <p:nvPr/>
        </p:nvSpPr>
        <p:spPr>
          <a:xfrm>
            <a:off x="3779101" y="3356992"/>
            <a:ext cx="576064" cy="576064"/>
          </a:xfrm>
          <a:prstGeom prst="ellipse">
            <a:avLst/>
          </a:prstGeom>
          <a:solidFill>
            <a:schemeClr val="accent2">
              <a:lumMod val="50000"/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8" name="Oval 17"/>
          <p:cNvSpPr/>
          <p:nvPr/>
        </p:nvSpPr>
        <p:spPr>
          <a:xfrm>
            <a:off x="4283968" y="4221088"/>
            <a:ext cx="576064" cy="576064"/>
          </a:xfrm>
          <a:prstGeom prst="ellipse">
            <a:avLst/>
          </a:prstGeom>
          <a:solidFill>
            <a:schemeClr val="accent5">
              <a:lumMod val="50000"/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9" name="Oval 18"/>
          <p:cNvSpPr/>
          <p:nvPr/>
        </p:nvSpPr>
        <p:spPr>
          <a:xfrm>
            <a:off x="4283968" y="3086912"/>
            <a:ext cx="576064" cy="576064"/>
          </a:xfrm>
          <a:prstGeom prst="ellipse">
            <a:avLst/>
          </a:prstGeom>
          <a:solidFill>
            <a:schemeClr val="accent1">
              <a:lumMod val="50000"/>
              <a:alpha val="6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0" name="Oval 19"/>
          <p:cNvSpPr/>
          <p:nvPr/>
        </p:nvSpPr>
        <p:spPr>
          <a:xfrm>
            <a:off x="425961" y="2924944"/>
            <a:ext cx="1152128" cy="1152128"/>
          </a:xfrm>
          <a:prstGeom prst="ellipse">
            <a:avLst/>
          </a:prstGeom>
          <a:solidFill>
            <a:srgbClr val="CC0066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425961" y="4149080"/>
            <a:ext cx="1152128" cy="1152128"/>
          </a:xfrm>
          <a:prstGeom prst="ellipse">
            <a:avLst/>
          </a:prstGeom>
          <a:solidFill>
            <a:srgbClr val="FF54A2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Highlight</a:t>
            </a:r>
            <a:endParaRPr lang="en-ZA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Oval 21"/>
          <p:cNvSpPr/>
          <p:nvPr/>
        </p:nvSpPr>
        <p:spPr>
          <a:xfrm>
            <a:off x="425961" y="5373216"/>
            <a:ext cx="1152128" cy="1152128"/>
          </a:xfrm>
          <a:prstGeom prst="ellipse">
            <a:avLst/>
          </a:prstGeom>
          <a:solidFill>
            <a:srgbClr val="680000"/>
          </a:solidFill>
          <a:ln>
            <a:noFill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0" h="0"/>
            <a:bevelB w="0" h="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Shadow</a:t>
            </a:r>
            <a:endParaRPr lang="en-ZA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17214" y="3483006"/>
            <a:ext cx="900100" cy="900100"/>
            <a:chOff x="3707904" y="2996952"/>
            <a:chExt cx="1944216" cy="194421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3707904" y="3501008"/>
              <a:ext cx="1944216" cy="936104"/>
            </a:xfrm>
            <a:prstGeom prst="line">
              <a:avLst/>
            </a:prstGeom>
            <a:ln w="57150">
              <a:solidFill>
                <a:schemeClr val="tx1"/>
              </a:solidFill>
              <a:headEnd type="stealth"/>
              <a:tailEnd type="stealth"/>
            </a:ln>
            <a:effectLst>
              <a:outerShdw blurRad="50800" dist="50800" dir="5400000" algn="ctr" rotWithShape="0">
                <a:schemeClr val="bg1">
                  <a:lumMod val="65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545631" y="2996952"/>
              <a:ext cx="40504" cy="1944216"/>
            </a:xfrm>
            <a:prstGeom prst="line">
              <a:avLst/>
            </a:prstGeom>
            <a:ln w="57150">
              <a:solidFill>
                <a:schemeClr val="tx1"/>
              </a:solidFill>
              <a:headEnd type="stealth"/>
              <a:tailEnd type="stealth"/>
            </a:ln>
            <a:effectLst>
              <a:outerShdw blurRad="50800" dist="50800" dir="5400000" algn="ctr" rotWithShape="0">
                <a:schemeClr val="bg1">
                  <a:lumMod val="65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3860304" y="3356992"/>
              <a:ext cx="1575792" cy="1080120"/>
            </a:xfrm>
            <a:prstGeom prst="line">
              <a:avLst/>
            </a:prstGeom>
            <a:ln w="57150">
              <a:solidFill>
                <a:schemeClr val="tx1"/>
              </a:solidFill>
              <a:headEnd type="stealth"/>
              <a:tailEnd type="stealth"/>
            </a:ln>
            <a:effectLst>
              <a:outerShdw blurRad="50800" dist="50800" dir="5400000" algn="ctr" rotWithShape="0">
                <a:schemeClr val="bg1">
                  <a:lumMod val="65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 flipV="1">
            <a:off x="5126665" y="5121188"/>
            <a:ext cx="792088" cy="432048"/>
          </a:xfrm>
          <a:prstGeom prst="line">
            <a:avLst/>
          </a:prstGeom>
          <a:ln w="57150">
            <a:solidFill>
              <a:schemeClr val="tx1"/>
            </a:solidFill>
            <a:headEnd type="none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6300192" y="3392945"/>
            <a:ext cx="0" cy="828143"/>
          </a:xfrm>
          <a:prstGeom prst="line">
            <a:avLst/>
          </a:prstGeom>
          <a:ln w="57150">
            <a:solidFill>
              <a:schemeClr val="tx1"/>
            </a:solidFill>
            <a:headEnd type="none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5126665" y="2195499"/>
            <a:ext cx="576064" cy="504055"/>
          </a:xfrm>
          <a:prstGeom prst="line">
            <a:avLst/>
          </a:prstGeom>
          <a:ln w="57150">
            <a:solidFill>
              <a:schemeClr val="tx1"/>
            </a:solidFill>
            <a:headEnd type="none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806298" y="3554963"/>
            <a:ext cx="0" cy="828143"/>
          </a:xfrm>
          <a:prstGeom prst="line">
            <a:avLst/>
          </a:prstGeom>
          <a:ln w="57150">
            <a:solidFill>
              <a:schemeClr val="tx1"/>
            </a:solidFill>
            <a:headEnd type="none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347053" y="2211828"/>
            <a:ext cx="720080" cy="351217"/>
          </a:xfrm>
          <a:prstGeom prst="line">
            <a:avLst/>
          </a:prstGeom>
          <a:ln w="57150">
            <a:solidFill>
              <a:schemeClr val="tx1"/>
            </a:solidFill>
            <a:headEnd type="none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3383868" y="5192690"/>
            <a:ext cx="612068" cy="385699"/>
          </a:xfrm>
          <a:prstGeom prst="line">
            <a:avLst/>
          </a:prstGeom>
          <a:ln w="57150">
            <a:solidFill>
              <a:schemeClr val="tx1"/>
            </a:solidFill>
            <a:headEnd type="none"/>
            <a:tailEnd type="stealth"/>
          </a:ln>
          <a:effectLst>
            <a:outerShdw blurRad="50800" dist="50800" dir="5400000" algn="ctr" rotWithShape="0">
              <a:schemeClr val="bg1">
                <a:lumMod val="6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43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</a:t>
            </a:r>
            <a:r>
              <a:rPr lang="en-US" dirty="0" err="1" smtClean="0"/>
              <a:t>colours</a:t>
            </a:r>
            <a:r>
              <a:rPr lang="en-US" dirty="0" smtClean="0"/>
              <a:t> make a </a:t>
            </a:r>
            <a:r>
              <a:rPr lang="en-US" dirty="0" err="1" smtClean="0"/>
              <a:t>colour</a:t>
            </a:r>
            <a:r>
              <a:rPr lang="en-US" dirty="0" smtClean="0"/>
              <a:t> wheel – Yellow up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825573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62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Secondary </a:t>
            </a:r>
            <a:r>
              <a:rPr lang="en-US" dirty="0" err="1" smtClean="0"/>
              <a:t>Colours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62708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0465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3779912" y="2420888"/>
            <a:ext cx="1728192" cy="1728192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Rectangle 11"/>
          <p:cNvSpPr/>
          <p:nvPr/>
        </p:nvSpPr>
        <p:spPr>
          <a:xfrm>
            <a:off x="791580" y="4365104"/>
            <a:ext cx="7704856" cy="1368152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bg1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51784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Brighter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3779912" y="2420888"/>
            <a:ext cx="1728192" cy="1728192"/>
          </a:xfrm>
          <a:prstGeom prst="ellipse">
            <a:avLst/>
          </a:prstGeom>
          <a:solidFill>
            <a:srgbClr val="FFAFAF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Rectangle 11"/>
          <p:cNvSpPr/>
          <p:nvPr/>
        </p:nvSpPr>
        <p:spPr>
          <a:xfrm>
            <a:off x="1007604" y="4707142"/>
            <a:ext cx="4500500" cy="684076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bg1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Sun 1"/>
          <p:cNvSpPr/>
          <p:nvPr/>
        </p:nvSpPr>
        <p:spPr>
          <a:xfrm>
            <a:off x="1403648" y="1916832"/>
            <a:ext cx="720080" cy="72008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5867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Darker</a:t>
            </a:r>
            <a:endParaRPr lang="en-ZA" dirty="0"/>
          </a:p>
        </p:txBody>
      </p:sp>
      <p:sp>
        <p:nvSpPr>
          <p:cNvPr id="10" name="Oval 9"/>
          <p:cNvSpPr/>
          <p:nvPr/>
        </p:nvSpPr>
        <p:spPr>
          <a:xfrm>
            <a:off x="3779912" y="2420888"/>
            <a:ext cx="1728192" cy="1728192"/>
          </a:xfrm>
          <a:prstGeom prst="ellipse">
            <a:avLst/>
          </a:prstGeom>
          <a:solidFill>
            <a:srgbClr val="680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0" h="1016000"/>
            <a:bevelB w="889000" h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2" name="Rectangle 11"/>
          <p:cNvSpPr/>
          <p:nvPr/>
        </p:nvSpPr>
        <p:spPr>
          <a:xfrm>
            <a:off x="3779912" y="4707142"/>
            <a:ext cx="4500500" cy="684076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bg1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Sun 1"/>
          <p:cNvSpPr/>
          <p:nvPr/>
        </p:nvSpPr>
        <p:spPr>
          <a:xfrm>
            <a:off x="1403648" y="1916832"/>
            <a:ext cx="720080" cy="720080"/>
          </a:xfrm>
          <a:prstGeom prst="sun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026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Tonal Range</a:t>
            </a:r>
            <a:endParaRPr lang="en-ZA" dirty="0"/>
          </a:p>
        </p:txBody>
      </p:sp>
      <p:sp>
        <p:nvSpPr>
          <p:cNvPr id="12" name="Rectangle 11"/>
          <p:cNvSpPr/>
          <p:nvPr/>
        </p:nvSpPr>
        <p:spPr>
          <a:xfrm>
            <a:off x="250528" y="3068960"/>
            <a:ext cx="864096" cy="214223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6" name="Rectangle 5"/>
          <p:cNvSpPr/>
          <p:nvPr/>
        </p:nvSpPr>
        <p:spPr>
          <a:xfrm>
            <a:off x="1115616" y="3068960"/>
            <a:ext cx="864096" cy="214223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Rectangle 6"/>
          <p:cNvSpPr/>
          <p:nvPr/>
        </p:nvSpPr>
        <p:spPr>
          <a:xfrm>
            <a:off x="1980704" y="3068960"/>
            <a:ext cx="864096" cy="21422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8" name="Rectangle 7"/>
          <p:cNvSpPr/>
          <p:nvPr/>
        </p:nvSpPr>
        <p:spPr>
          <a:xfrm>
            <a:off x="2845792" y="3068960"/>
            <a:ext cx="864096" cy="21422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9" name="Rectangle 8"/>
          <p:cNvSpPr/>
          <p:nvPr/>
        </p:nvSpPr>
        <p:spPr>
          <a:xfrm>
            <a:off x="3710880" y="3068960"/>
            <a:ext cx="864096" cy="214223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1" name="Rectangle 10"/>
          <p:cNvSpPr/>
          <p:nvPr/>
        </p:nvSpPr>
        <p:spPr>
          <a:xfrm>
            <a:off x="4575968" y="3068960"/>
            <a:ext cx="864096" cy="214223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3" name="Rectangle 12"/>
          <p:cNvSpPr/>
          <p:nvPr/>
        </p:nvSpPr>
        <p:spPr>
          <a:xfrm>
            <a:off x="5441056" y="3068960"/>
            <a:ext cx="864096" cy="21422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4" name="Rectangle 13"/>
          <p:cNvSpPr/>
          <p:nvPr/>
        </p:nvSpPr>
        <p:spPr>
          <a:xfrm>
            <a:off x="6306144" y="3068960"/>
            <a:ext cx="864096" cy="21422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5" name="Rectangle 14"/>
          <p:cNvSpPr/>
          <p:nvPr/>
        </p:nvSpPr>
        <p:spPr>
          <a:xfrm>
            <a:off x="7171232" y="3068960"/>
            <a:ext cx="864096" cy="214223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6" name="Rectangle 15"/>
          <p:cNvSpPr/>
          <p:nvPr/>
        </p:nvSpPr>
        <p:spPr>
          <a:xfrm>
            <a:off x="8036320" y="3068960"/>
            <a:ext cx="864096" cy="21422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10123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White light consists of all </a:t>
            </a:r>
            <a:r>
              <a:rPr lang="en-US" dirty="0" err="1" smtClean="0"/>
              <a:t>colours</a:t>
            </a:r>
            <a:endParaRPr lang="en-ZA" dirty="0"/>
          </a:p>
        </p:txBody>
      </p:sp>
      <p:pic>
        <p:nvPicPr>
          <p:cNvPr id="1026" name="Picture 2" descr="http://science-at-home.org/wp-content/uploads/2010/07/Prism-rainbow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FEFEF"/>
              </a:clrFrom>
              <a:clrTo>
                <a:srgbClr val="EFEFE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271" y="2060848"/>
            <a:ext cx="6924113" cy="435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56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182</TotalTime>
  <Words>98</Words>
  <Application>Microsoft Office PowerPoint</Application>
  <PresentationFormat>On-screen Show (4:3)</PresentationFormat>
  <Paragraphs>39</Paragraphs>
  <Slides>27</Slides>
  <Notes>0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Apothecary</vt:lpstr>
      <vt:lpstr>Primary Colours</vt:lpstr>
      <vt:lpstr>We can use these to mix any colour</vt:lpstr>
      <vt:lpstr>Primary colours make a colour wheel – Yellow up</vt:lpstr>
      <vt:lpstr>Secondary Colours</vt:lpstr>
      <vt:lpstr>Light</vt:lpstr>
      <vt:lpstr>Brighter</vt:lpstr>
      <vt:lpstr>Darker</vt:lpstr>
      <vt:lpstr>Tonal Range</vt:lpstr>
      <vt:lpstr>White light consists of all colours</vt:lpstr>
      <vt:lpstr>What about Black and White?</vt:lpstr>
      <vt:lpstr>White Reflects, Black Absorbs</vt:lpstr>
      <vt:lpstr>Mixing Black</vt:lpstr>
      <vt:lpstr>Illusion of 3D</vt:lpstr>
      <vt:lpstr>Illusion of 3D</vt:lpstr>
      <vt:lpstr>Base, Highlight and Shadow</vt:lpstr>
      <vt:lpstr>Base, Highlight and Shadow</vt:lpstr>
      <vt:lpstr>Base, Highlight and Shadow</vt:lpstr>
      <vt:lpstr>Mixing our colours</vt:lpstr>
      <vt:lpstr>Mixing our colours</vt:lpstr>
      <vt:lpstr>Mixing our colours</vt:lpstr>
      <vt:lpstr>Shadows</vt:lpstr>
      <vt:lpstr>Shadows</vt:lpstr>
      <vt:lpstr>Shadows</vt:lpstr>
      <vt:lpstr>Highlights</vt:lpstr>
      <vt:lpstr>Highlights</vt:lpstr>
      <vt:lpstr>Highlights</vt:lpstr>
      <vt:lpstr>Base, Highlight and Shadow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Colours</dc:title>
  <dc:creator>Steven H</dc:creator>
  <cp:lastModifiedBy>Steven H</cp:lastModifiedBy>
  <cp:revision>13</cp:revision>
  <dcterms:created xsi:type="dcterms:W3CDTF">2015-03-03T10:28:33Z</dcterms:created>
  <dcterms:modified xsi:type="dcterms:W3CDTF">2015-07-06T09:59:55Z</dcterms:modified>
</cp:coreProperties>
</file>